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94" r:id="rId3"/>
    <p:sldId id="295" r:id="rId4"/>
    <p:sldId id="296" r:id="rId5"/>
    <p:sldId id="285" r:id="rId6"/>
    <p:sldId id="298" r:id="rId7"/>
    <p:sldId id="312" r:id="rId8"/>
    <p:sldId id="313" r:id="rId9"/>
    <p:sldId id="301" r:id="rId10"/>
    <p:sldId id="305" r:id="rId11"/>
    <p:sldId id="306" r:id="rId12"/>
    <p:sldId id="314" r:id="rId13"/>
    <p:sldId id="315" r:id="rId14"/>
    <p:sldId id="300" r:id="rId15"/>
    <p:sldId id="308" r:id="rId16"/>
    <p:sldId id="303" r:id="rId17"/>
    <p:sldId id="307" r:id="rId18"/>
    <p:sldId id="309" r:id="rId19"/>
    <p:sldId id="310" r:id="rId20"/>
    <p:sldId id="272" r:id="rId21"/>
    <p:sldId id="31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9B1B0B-F91A-46E3-BD88-CB8127F94BB6}">
          <p14:sldIdLst>
            <p14:sldId id="277"/>
            <p14:sldId id="294"/>
          </p14:sldIdLst>
        </p14:section>
        <p14:section name="Раздел без заголовка" id="{9C7A6E98-34F9-49A6-8EEA-E746F9728551}">
          <p14:sldIdLst>
            <p14:sldId id="295"/>
            <p14:sldId id="296"/>
            <p14:sldId id="285"/>
            <p14:sldId id="298"/>
            <p14:sldId id="312"/>
            <p14:sldId id="313"/>
            <p14:sldId id="301"/>
            <p14:sldId id="305"/>
            <p14:sldId id="306"/>
            <p14:sldId id="314"/>
            <p14:sldId id="315"/>
            <p14:sldId id="300"/>
            <p14:sldId id="308"/>
            <p14:sldId id="303"/>
            <p14:sldId id="307"/>
            <p14:sldId id="309"/>
            <p14:sldId id="310"/>
            <p14:sldId id="272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81" autoAdjust="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A3ADD-31BC-4F78-BC1D-8DCCED5C730E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B477D-E7C2-4201-BB05-9CE03BC3CC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50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477D-E7C2-4201-BB05-9CE03BC3CC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9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477D-E7C2-4201-BB05-9CE03BC3CCC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17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477D-E7C2-4201-BB05-9CE03BC3CCC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22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477D-E7C2-4201-BB05-9CE03BC3CC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0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8833A-229B-434D-8201-FBB429FD36D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4EA50-767F-4548-BBEA-EE34D22A722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2B5B4-DF49-4CFD-9555-739CDD8B5B3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6C200-ABCF-43E4-830C-928C9FAC3D7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8C84C-1843-46A2-A0A5-96C4951FC45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437A5-773F-4FA4-9BDA-7B328960D9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286E4-67E3-45A6-B4BA-4E0B22C17A2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37B7-2A09-4893-867B-A43E516FD50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B40F-DAC6-4A62-991B-4EAEA5B3476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C6501-5420-4FC3-9DA1-BBEB54E39CE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34B58-2100-4C6E-A7F6-5BF01962AC9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008118-A4DA-4012-9FFD-91777BB2C13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bd-memorial.ru/html/help_ru.htm#link15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bd-memorial.ru/html/help_ru.htm#link1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bd-memorial.ru/html/info.htm?id=74312818" TargetMode="External"/><Relationship Id="rId2" Type="http://schemas.openxmlformats.org/officeDocument/2006/relationships/hyperlink" Target="http://www.obd-memorial.ru/html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bd-memorial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13_%D0%B3%D0%BE%D0%B4" TargetMode="External"/><Relationship Id="rId2" Type="http://schemas.openxmlformats.org/officeDocument/2006/relationships/hyperlink" Target="https://ru.wikipedia.org/wiki/%D0%A0%D0%BE%D1%81%D1%81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%D0%A1%D0%B8%D0%B1%D0%B8%D1%80%D1%81%D0%BA%D0%B8%D0%B9_%D0%BA%D0%B0%D0%B4%D0%B5%D1%82%D1%81%D0%BA%D0%B8%D0%B9_%D0%BA%D0%BE%D1%80%D0%BF%D1%83%D1%8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F%D0%B8%D1%81%D0%BE%D0%BA_%D0%BF%D0%BE%D0%BB%D0%BD%D1%8B%D1%85_%D0%BA%D0%B0%D0%B2%D0%B0%D0%BB%D0%B5%D1%80%D0%BE%D0%B2_%D0%BE%D1%80%D0%B4%D0%B5%D0%BD%D0%B0_%D0%A1%D0%BB%D0%B0%D0%B2%D1%8B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ru.wikipedia.org/wiki/%D0%93%D0%B5%D1%80%D0%BE%D0%B9_%D0%A0%D0%BE%D1%81%D1%81%D0%B8%D0%B9%D1%81%D0%BA%D0%BE%D0%B9_%D0%A4%D0%B5%D0%B4%D0%B5%D1%80%D0%B0%D1%86%D0%B8%D0%B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5" Type="http://schemas.openxmlformats.org/officeDocument/2006/relationships/hyperlink" Target="https://ru.wikipedia.org/wiki/%D0%93%D0%B5%D0%BD%D0%B5%D1%80%D0%B0%D0%BB" TargetMode="External"/><Relationship Id="rId4" Type="http://schemas.openxmlformats.org/officeDocument/2006/relationships/hyperlink" Target="https://ru.wikipedia.org/wiki/%D0%9C%D0%B0%D1%80%D1%88%D0%B0%D0%BB" TargetMode="External"/><Relationship Id="rId9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1448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</a:t>
            </a:r>
            <a:r>
              <a:rPr lang="ru-RU" b="1" dirty="0" smtClean="0"/>
              <a:t>УНИЦИПАЛЬНОЕ КАЗЕННОЕ</a:t>
            </a:r>
            <a:r>
              <a:rPr lang="ru-RU" dirty="0"/>
              <a:t> </a:t>
            </a:r>
            <a:r>
              <a:rPr lang="ru-RU" b="1" dirty="0" smtClean="0"/>
              <a:t>ОБЩЕОБРАЗОВАТЕЛЬНОЕ УЧРЕЖДЕНИЕ</a:t>
            </a:r>
            <a:r>
              <a:rPr lang="ru-RU" dirty="0"/>
              <a:t> </a:t>
            </a:r>
            <a:r>
              <a:rPr lang="ru-RU" b="1" dirty="0" smtClean="0"/>
              <a:t>ХАНТЫ-МАНСИЙСКОГО </a:t>
            </a:r>
            <a:r>
              <a:rPr lang="ru-RU" b="1" dirty="0"/>
              <a:t>РАЙОНА</a:t>
            </a:r>
            <a:endParaRPr lang="ru-RU" dirty="0"/>
          </a:p>
          <a:p>
            <a:pPr algn="ctr"/>
            <a:r>
              <a:rPr lang="ru-RU" b="1" dirty="0"/>
              <a:t>«ОСНОВНАЯ ОБЩЕОБРАЗОВАТЕЛЬНАЯ ШКОЛА Д. БЕЛОГОРЬЕ»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6431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Великая Отечественная война в </a:t>
            </a:r>
            <a:r>
              <a:rPr lang="ru-RU" sz="2400" b="1" i="1" dirty="0" smtClean="0">
                <a:solidFill>
                  <a:srgbClr val="FF0000"/>
                </a:solidFill>
              </a:rPr>
              <a:t>судьбе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моей семьи</a:t>
            </a:r>
          </a:p>
        </p:txBody>
      </p:sp>
      <p:pic>
        <p:nvPicPr>
          <p:cNvPr id="7" name="Picture 3" descr="C:\Users\Сергей\Pictures\войн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3573016"/>
            <a:ext cx="5357850" cy="259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868144" y="3929066"/>
            <a:ext cx="3275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выполнила: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ченица 3  класса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Хомякова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Самира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Сейрановна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949280"/>
            <a:ext cx="179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д. Белогорье</a:t>
            </a:r>
          </a:p>
          <a:p>
            <a:pPr algn="ctr"/>
            <a:r>
              <a:rPr lang="ru-RU" sz="1200" b="1" dirty="0" smtClean="0"/>
              <a:t>2020г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584393"/>
            <a:ext cx="8712968" cy="3640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такой обстановке и попал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плен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прадед-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Цыплёнков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А.Н. Ему прошлось пройти через несколько концлагерей: д.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Куземки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Юхновского района Смоленской области, д.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Вертёхово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под Вязьмой, д.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Думчиво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Орловской области.  Затем его перевозят в Италию в г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Империя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в концлагерь города </a:t>
            </a:r>
            <a:r>
              <a:rPr lang="ru-RU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Буннцлау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(Ныне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Польская Республика)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28800"/>
            <a:ext cx="8964488" cy="486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Дедушка чудом выжил 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последствии 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вспоминал: </a:t>
            </a:r>
            <a:endParaRPr lang="ru-RU" sz="2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военнопленными обращались очень жестоко, без жалости расстреливали слабых и отстающих. Из лагеря в лагерь перевозили в товарных вагонах.  В битком набитых вагонах сидеть и лежать было невозможно, только стоять. Здесь же был и </a:t>
            </a:r>
            <a:r>
              <a:rPr lang="ru-RU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туалет, </a:t>
            </a:r>
            <a:r>
              <a:rPr lang="ru-R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умерших от голода и болезни по приказу охранников складывали в конце вагона . Дышать было не чем.  Прибывшие в лагерь проходили "санобработку". Раздевали до гола, обливали ледяной водой из шланга. Кормили только для того, чтобы могли работать. У заключенных не было фамилий, имен только лагерный номер. Фашисты подвергали военнопленных не человеческим истязаниям и унижениям. Были случаи, что живые завидовали мёртвым. Я был освобожден 02.05.1945г американскими </a:t>
            </a:r>
            <a:r>
              <a:rPr lang="ru-RU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войсками.</a:t>
            </a: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71541"/>
            <a:ext cx="8964488" cy="436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Союзники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сразу 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начинают раздавать освобожденным «Американскую тушёнку». Измученные и голодные, военнопленные, набрасывались на неё, ковыряли гвоздями или чем попадется,  жадно ели её и падали замертво. Мой прадед был не исключением. Ему повезло, что с ним рядом находился, уже тогда, друг (военнопленный) по имени Сергей,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 профессии он был ветеринаром. Он знал что их ждет, если они так будут есть. Ему приходилось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«дракой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 забирать у прадедушки еду и кормить его по ложечке. Вот так в очередной раз ему спасают жизнь.</a:t>
            </a:r>
          </a:p>
        </p:txBody>
      </p:sp>
    </p:spTree>
    <p:extLst>
      <p:ext uri="{BB962C8B-B14F-4D97-AF65-F5344CB8AC3E}">
        <p14:creationId xmlns:p14="http://schemas.microsoft.com/office/powerpoint/2010/main" val="892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90090"/>
            <a:ext cx="871296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Американцы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начинаю вербовать пленных в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другие страны на постоянное место жительства. Высказывались угрозы: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 были в плену , то не миновать вам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расстрела,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лучшем случае - Колыма. Несмотря на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нажим, подавляющее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вернулось на Родину. После длительных проволочек попали к своим, радости не было конца .Родина встретила с «Распростёртыми объятьями "- начались проверки и допросы.</a:t>
            </a: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1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bd-memorial.ru/html/images/manu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-135096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obd-memorial.ru/html/images/manual.png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-10763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772816"/>
            <a:ext cx="8075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Сводная информация о человеке</a:t>
            </a:r>
          </a:p>
          <a:p>
            <a:endParaRPr lang="ru-RU" dirty="0" smtClean="0"/>
          </a:p>
          <a:p>
            <a:r>
              <a:rPr lang="ru-RU" sz="2400" dirty="0" smtClean="0"/>
              <a:t>ID 574312818</a:t>
            </a:r>
            <a:endParaRPr lang="ru-RU" sz="2400" dirty="0"/>
          </a:p>
          <a:p>
            <a:r>
              <a:rPr lang="ru-RU" sz="2400" dirty="0" smtClean="0"/>
              <a:t>Фамилия </a:t>
            </a:r>
            <a:r>
              <a:rPr lang="ru-RU" sz="2400" dirty="0"/>
              <a:t>Цыпленков</a:t>
            </a:r>
          </a:p>
          <a:p>
            <a:r>
              <a:rPr lang="ru-RU" sz="2400" dirty="0"/>
              <a:t>Имя Андрей</a:t>
            </a:r>
          </a:p>
          <a:p>
            <a:r>
              <a:rPr lang="ru-RU" sz="2400" dirty="0"/>
              <a:t>Отчество Николаевич</a:t>
            </a:r>
          </a:p>
          <a:p>
            <a:r>
              <a:rPr lang="ru-RU" sz="2400" dirty="0"/>
              <a:t>Дата рождения/Возраст __.__.1920</a:t>
            </a:r>
          </a:p>
          <a:p>
            <a:r>
              <a:rPr lang="ru-RU" sz="2400" dirty="0"/>
              <a:t>Последнее место службы 627 </a:t>
            </a:r>
            <a:r>
              <a:rPr lang="ru-RU" sz="2400" dirty="0" err="1"/>
              <a:t>сп</a:t>
            </a:r>
            <a:endParaRPr lang="ru-RU" sz="2400" dirty="0"/>
          </a:p>
          <a:p>
            <a:r>
              <a:rPr lang="ru-RU" sz="2400" dirty="0"/>
              <a:t>Воинское звание лейтенант</a:t>
            </a:r>
          </a:p>
          <a:p>
            <a:r>
              <a:rPr lang="ru-RU" sz="2400" dirty="0"/>
              <a:t>Причина выбытия пропал без вести | </a:t>
            </a:r>
            <a:r>
              <a:rPr lang="ru-RU" sz="2400" dirty="0">
                <a:solidFill>
                  <a:srgbClr val="FF0000"/>
                </a:solidFill>
              </a:rPr>
              <a:t>попал в плен </a:t>
            </a:r>
            <a:r>
              <a:rPr lang="ru-RU" sz="2400" dirty="0"/>
              <a:t>(освобожден)</a:t>
            </a:r>
          </a:p>
          <a:p>
            <a:r>
              <a:rPr lang="ru-RU" sz="2400" dirty="0"/>
              <a:t>Дата выбытия __.__.1941</a:t>
            </a:r>
          </a:p>
          <a:p>
            <a:r>
              <a:rPr lang="ru-RU" sz="2400" dirty="0"/>
              <a:t>Название источника донесения ЦАМО </a:t>
            </a:r>
          </a:p>
        </p:txBody>
      </p:sp>
    </p:spTree>
    <p:extLst>
      <p:ext uri="{BB962C8B-B14F-4D97-AF65-F5344CB8AC3E}">
        <p14:creationId xmlns:p14="http://schemas.microsoft.com/office/powerpoint/2010/main" val="325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r="-4974"/>
          <a:stretch/>
        </p:blipFill>
        <p:spPr>
          <a:xfrm>
            <a:off x="2771800" y="2348880"/>
            <a:ext cx="3318972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08520" y="1196752"/>
            <a:ext cx="9145016" cy="4929411"/>
          </a:xfrm>
        </p:spPr>
        <p:txBody>
          <a:bodyPr/>
          <a:lstStyle/>
          <a:p>
            <a:endParaRPr lang="ru-RU" sz="2800" dirty="0" smtClean="0"/>
          </a:p>
          <a:p>
            <a:pPr algn="ctr"/>
            <a:r>
              <a:rPr lang="ru-RU" sz="2400" b="1" dirty="0" smtClean="0"/>
              <a:t>Награжден Орденом Отечественной войны </a:t>
            </a:r>
            <a:r>
              <a:rPr lang="en-US" sz="2400" b="1" dirty="0" smtClean="0"/>
              <a:t>II </a:t>
            </a:r>
            <a:r>
              <a:rPr lang="ru-RU" sz="2400" b="1" dirty="0" smtClean="0"/>
              <a:t>степени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87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556792"/>
            <a:ext cx="8458200" cy="4691063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sz="2400" dirty="0" smtClean="0"/>
              <a:t>Вторично, Андрей Николаевич,  </a:t>
            </a:r>
            <a:r>
              <a:rPr lang="ru-RU" sz="2400" dirty="0"/>
              <a:t>принял присягу в 28 запасном полку Уральского военного округа. </a:t>
            </a:r>
            <a:r>
              <a:rPr lang="ru-RU" sz="2400" dirty="0" smtClean="0"/>
              <a:t>28.11.1945г, был </a:t>
            </a:r>
            <a:r>
              <a:rPr lang="ru-RU" sz="2400" dirty="0"/>
              <a:t>демобилизован из рядов Красной армии</a:t>
            </a:r>
            <a:r>
              <a:rPr lang="ru-RU" sz="2400" dirty="0" smtClean="0"/>
              <a:t>. 25.03.1946г</a:t>
            </a:r>
            <a:r>
              <a:rPr lang="ru-RU" sz="2400" dirty="0"/>
              <a:t>., поступил в Московское управление </a:t>
            </a:r>
            <a:r>
              <a:rPr lang="ru-RU" sz="2400" dirty="0" err="1"/>
              <a:t>гидрометслужбы</a:t>
            </a:r>
            <a:r>
              <a:rPr lang="ru-RU" sz="2400" dirty="0"/>
              <a:t>. После окончания училища </a:t>
            </a:r>
            <a:r>
              <a:rPr lang="ru-RU" sz="2400" dirty="0" smtClean="0"/>
              <a:t>отправили работать </a:t>
            </a:r>
            <a:r>
              <a:rPr lang="ru-RU" sz="2400" dirty="0"/>
              <a:t>в д</a:t>
            </a:r>
            <a:r>
              <a:rPr lang="ru-RU" sz="2400" dirty="0" smtClean="0"/>
              <a:t>. Белогорье  Ханты-Мансийского </a:t>
            </a:r>
            <a:r>
              <a:rPr lang="ru-RU" sz="2400" dirty="0"/>
              <a:t>района техником - гидрологом.</a:t>
            </a:r>
          </a:p>
          <a:p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r="5877" b="66995"/>
          <a:stretch/>
        </p:blipFill>
        <p:spPr>
          <a:xfrm>
            <a:off x="228600" y="4271706"/>
            <a:ext cx="8686800" cy="1854457"/>
          </a:xfrm>
        </p:spPr>
      </p:pic>
    </p:spTree>
    <p:extLst>
      <p:ext uri="{BB962C8B-B14F-4D97-AF65-F5344CB8AC3E}">
        <p14:creationId xmlns:p14="http://schemas.microsoft.com/office/powerpoint/2010/main" val="3514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437112" cy="44371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63612"/>
            <a:ext cx="4572000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колхоза и Сельского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совета определил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моего прадедушку, Цыпленкова Андрея Николаевича, на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постой в дом моей прабабушке – Звягиной Клавдии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Дмитриевне.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" b="23153"/>
          <a:stretch/>
        </p:blipFill>
        <p:spPr>
          <a:xfrm>
            <a:off x="4067944" y="2064477"/>
            <a:ext cx="4705442" cy="40616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/>
          <a:lstStyle/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5"/>
            <a:ext cx="500404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400" kern="0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400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</a:rPr>
              <a:t>Прадедушка и прабабушка поженились. Они</a:t>
            </a:r>
            <a:r>
              <a:rPr lang="ru-RU" sz="2400" kern="0" dirty="0">
                <a:solidFill>
                  <a:srgbClr val="000000"/>
                </a:solidFill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</a:rPr>
              <a:t>воспитали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</a:rPr>
              <a:t> </a:t>
            </a:r>
            <a:r>
              <a:rPr lang="ru-RU" sz="2400" kern="0" dirty="0">
                <a:solidFill>
                  <a:srgbClr val="000000"/>
                </a:solidFill>
              </a:rPr>
              <a:t>4 детей: Николай, </a:t>
            </a:r>
            <a:r>
              <a:rPr lang="ru-RU" sz="2400" kern="0" dirty="0" smtClean="0">
                <a:solidFill>
                  <a:srgbClr val="000000"/>
                </a:solidFill>
              </a:rPr>
              <a:t>Александр,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</a:rPr>
              <a:t>Нина</a:t>
            </a:r>
            <a:r>
              <a:rPr lang="ru-RU" sz="2400" kern="0" dirty="0">
                <a:solidFill>
                  <a:srgbClr val="000000"/>
                </a:solidFill>
              </a:rPr>
              <a:t>, Надежда</a:t>
            </a:r>
            <a:r>
              <a:rPr lang="ru-RU" sz="2400" kern="0" dirty="0" smtClean="0">
                <a:solidFill>
                  <a:srgbClr val="000000"/>
                </a:solidFill>
              </a:rPr>
              <a:t>.</a:t>
            </a:r>
            <a:endParaRPr lang="ru-RU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60" b="26439"/>
          <a:stretch/>
        </p:blipFill>
        <p:spPr>
          <a:xfrm>
            <a:off x="6012160" y="1954392"/>
            <a:ext cx="3024336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96" y="1435100"/>
            <a:ext cx="5832648" cy="4691063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sz="2300" dirty="0" smtClean="0"/>
              <a:t>Из </a:t>
            </a:r>
            <a:r>
              <a:rPr lang="ru-RU" sz="2300" dirty="0"/>
              <a:t>воспоминаний родных и односельчан я узнала, </a:t>
            </a:r>
            <a:r>
              <a:rPr lang="ru-RU" sz="2300" dirty="0" smtClean="0"/>
              <a:t>мой прадедушка был интеллигентный, уравновешенный</a:t>
            </a:r>
            <a:r>
              <a:rPr lang="ru-RU" sz="2300" dirty="0"/>
              <a:t>, спокойный человек, очень </a:t>
            </a:r>
            <a:r>
              <a:rPr lang="ru-RU" sz="2300" dirty="0" smtClean="0"/>
              <a:t>умный, в деревне </a:t>
            </a:r>
            <a:r>
              <a:rPr lang="ru-RU" sz="2300" smtClean="0"/>
              <a:t>его очень уважали</a:t>
            </a:r>
            <a:r>
              <a:rPr lang="ru-RU" sz="2300" dirty="0" smtClean="0"/>
              <a:t>. </a:t>
            </a:r>
            <a:r>
              <a:rPr lang="ru-RU" sz="2300" dirty="0"/>
              <a:t>С легкостью решал математические задачи, умел играть в </a:t>
            </a:r>
            <a:r>
              <a:rPr lang="ru-RU" sz="2300" dirty="0" smtClean="0"/>
              <a:t>шахматы, научил </a:t>
            </a:r>
            <a:r>
              <a:rPr lang="ru-RU" sz="2300" dirty="0"/>
              <a:t>этому  всех своих детей. </a:t>
            </a:r>
          </a:p>
          <a:p>
            <a:pPr algn="just"/>
            <a:r>
              <a:rPr lang="ru-RU" sz="2300" dirty="0"/>
              <a:t> </a:t>
            </a:r>
            <a:r>
              <a:rPr lang="ru-RU" sz="2300" dirty="0" smtClean="0"/>
              <a:t>Скончался 07.02.1986г</a:t>
            </a:r>
            <a:r>
              <a:rPr lang="ru-RU" sz="2300" dirty="0"/>
              <a:t>. и похоронен в д. Белогорье. </a:t>
            </a:r>
          </a:p>
          <a:p>
            <a:pPr algn="just"/>
            <a:r>
              <a:rPr lang="ru-RU" sz="2300" dirty="0"/>
              <a:t>Его жизненный путь и подвиг в годы ВОВ будет служить примером любви к родине, стойкости и мужества для молодого поколения.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64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56"/>
          <a:stretch/>
        </p:blipFill>
        <p:spPr>
          <a:xfrm>
            <a:off x="251520" y="1772816"/>
            <a:ext cx="3096344" cy="4633182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53544" y="2174875"/>
            <a:ext cx="5482952" cy="3951288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Цыпленков Андрей Николаевич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11.05. 1920г – 07.02.1986г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27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2715871" cy="4756852"/>
          </a:xfrm>
          <a:prstGeom prst="rect">
            <a:avLst/>
          </a:prstGeom>
          <a:noFill/>
          <a:ln w="381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79912" y="2276872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Блестят на солнце ордена,</a:t>
            </a:r>
            <a:br>
              <a:rPr lang="ru-RU" sz="2400" dirty="0"/>
            </a:br>
            <a:r>
              <a:rPr lang="ru-RU" sz="2400" dirty="0"/>
              <a:t>Звенят торжественно медали,</a:t>
            </a:r>
            <a:br>
              <a:rPr lang="ru-RU" sz="2400" dirty="0"/>
            </a:br>
            <a:r>
              <a:rPr lang="ru-RU" sz="2400" dirty="0"/>
              <a:t>Гордится ими вся страна,</a:t>
            </a:r>
            <a:br>
              <a:rPr lang="ru-RU" sz="2400" dirty="0"/>
            </a:br>
            <a:r>
              <a:rPr lang="ru-RU" sz="2400" dirty="0"/>
              <a:t>Они свободу отстояли.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14488"/>
            <a:ext cx="88936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Cyr Chuv" pitchFamily="34" charset="-52"/>
              </a:rPr>
              <a:t>Список использованных ресурсов и литературы</a:t>
            </a:r>
          </a:p>
          <a:p>
            <a:pPr marL="342900" lvl="0" indent="-342900" algn="just"/>
            <a:r>
              <a:rPr lang="ru-RU" dirty="0" smtClean="0">
                <a:hlinkClick r:id="rId2"/>
              </a:rPr>
              <a:t> </a:t>
            </a:r>
            <a:endParaRPr lang="ru-RU" sz="2400" dirty="0" smtClean="0">
              <a:hlinkClick r:id="rId2"/>
            </a:endParaRPr>
          </a:p>
          <a:p>
            <a:pPr marL="342900" lvl="0" indent="-342900" algn="just"/>
            <a:r>
              <a:rPr lang="ru-RU" sz="2000" dirty="0" smtClean="0"/>
              <a:t>  1. Книга </a:t>
            </a:r>
            <a:r>
              <a:rPr lang="ru-RU" sz="2000" dirty="0"/>
              <a:t>памяти </a:t>
            </a:r>
            <a:r>
              <a:rPr lang="ru-RU" sz="2000" dirty="0" smtClean="0"/>
              <a:t>Ханты-Мансийского </a:t>
            </a:r>
            <a:r>
              <a:rPr lang="ru-RU" sz="2000" dirty="0"/>
              <a:t>района</a:t>
            </a:r>
            <a:r>
              <a:rPr lang="ru-RU" sz="2000" dirty="0" smtClean="0"/>
              <a:t>.</a:t>
            </a:r>
          </a:p>
          <a:p>
            <a:pPr marL="342900" lvl="0" indent="-342900" algn="just"/>
            <a:r>
              <a:rPr lang="ru-RU" sz="2000" dirty="0"/>
              <a:t> </a:t>
            </a:r>
            <a:r>
              <a:rPr lang="ru-RU" sz="2000" dirty="0" smtClean="0"/>
              <a:t>  2. </a:t>
            </a:r>
            <a:r>
              <a:rPr lang="ru-RU" sz="2000" dirty="0"/>
              <a:t>Семейный архив </a:t>
            </a:r>
            <a:r>
              <a:rPr lang="ru-RU" sz="2000" dirty="0" smtClean="0"/>
              <a:t>Цыпленковых - Хомяковых </a:t>
            </a:r>
            <a:r>
              <a:rPr lang="ru-RU" sz="2000" i="1" dirty="0" smtClean="0"/>
              <a:t>(</a:t>
            </a:r>
            <a:r>
              <a:rPr lang="ru-RU" sz="2000" dirty="0" smtClean="0"/>
              <a:t>фотографии).</a:t>
            </a:r>
          </a:p>
          <a:p>
            <a:pPr marL="342900" lvl="0" indent="-342900" algn="just"/>
            <a:r>
              <a:rPr lang="ru-RU" sz="2000" dirty="0"/>
              <a:t> </a:t>
            </a:r>
            <a:r>
              <a:rPr lang="ru-RU" sz="2000" dirty="0" smtClean="0"/>
              <a:t>  3. Воспоминания родных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i="1" kern="0" dirty="0" smtClean="0">
                <a:solidFill>
                  <a:srgbClr val="000000"/>
                </a:solidFill>
              </a:rPr>
              <a:t>   </a:t>
            </a:r>
            <a:r>
              <a:rPr lang="ru-RU" sz="2000" kern="0" dirty="0" smtClean="0">
                <a:solidFill>
                  <a:srgbClr val="000000"/>
                </a:solidFill>
              </a:rPr>
              <a:t>4.</a:t>
            </a:r>
            <a:r>
              <a:rPr lang="ru-RU" sz="2000" i="1" kern="0" dirty="0" smtClean="0">
                <a:solidFill>
                  <a:srgbClr val="000000"/>
                </a:solidFill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</a:rPr>
              <a:t>Иванов </a:t>
            </a:r>
            <a:r>
              <a:rPr lang="ru-RU" sz="2000" kern="0" dirty="0">
                <a:solidFill>
                  <a:srgbClr val="000000"/>
                </a:solidFill>
              </a:rPr>
              <a:t>С. Н</a:t>
            </a:r>
            <a:r>
              <a:rPr lang="ru-RU" sz="2000" i="1" kern="0" dirty="0">
                <a:solidFill>
                  <a:srgbClr val="000000"/>
                </a:solidFill>
              </a:rPr>
              <a:t>.</a:t>
            </a:r>
            <a:r>
              <a:rPr lang="ru-RU" sz="2000" kern="0" dirty="0">
                <a:solidFill>
                  <a:srgbClr val="000000"/>
                </a:solidFill>
              </a:rPr>
              <a:t> Военные училища Наркомата Обороны СССР В Сибирском военном округе в годы Великой </a:t>
            </a:r>
            <a:r>
              <a:rPr lang="ru-RU" sz="2000" kern="0" dirty="0" smtClean="0">
                <a:solidFill>
                  <a:srgbClr val="000000"/>
                </a:solidFill>
              </a:rPr>
              <a:t>             Отечественной </a:t>
            </a:r>
            <a:r>
              <a:rPr lang="ru-RU" sz="2000" kern="0" dirty="0">
                <a:solidFill>
                  <a:srgbClr val="000000"/>
                </a:solidFill>
              </a:rPr>
              <a:t>войны (1941 −1945 гг.). — Новосибирск, 2010</a:t>
            </a:r>
            <a:r>
              <a:rPr lang="ru-RU" sz="2000" kern="0" dirty="0" smtClean="0">
                <a:solidFill>
                  <a:srgbClr val="000000"/>
                </a:solidFill>
              </a:rPr>
              <a:t>.</a:t>
            </a:r>
            <a:endParaRPr lang="ru-RU" sz="2000" dirty="0" smtClean="0"/>
          </a:p>
          <a:p>
            <a:pPr marL="342900" lvl="0" indent="-342900" algn="just"/>
            <a:r>
              <a:rPr lang="ru-RU" sz="2000" dirty="0"/>
              <a:t> </a:t>
            </a:r>
            <a:r>
              <a:rPr lang="ru-RU" sz="2000" dirty="0" smtClean="0"/>
              <a:t> 5. </a:t>
            </a:r>
            <a:r>
              <a:rPr lang="en-US" sz="2000" dirty="0" smtClean="0">
                <a:hlinkClick r:id="rId2"/>
              </a:rPr>
              <a:t>http://www.obd-memorial.ru/html/index.html</a:t>
            </a:r>
            <a:endParaRPr lang="ru-RU" sz="2000" dirty="0" smtClean="0"/>
          </a:p>
          <a:p>
            <a:pPr marL="342900" indent="-342900" algn="just"/>
            <a:r>
              <a:rPr lang="ru-RU" sz="2000" dirty="0"/>
              <a:t> </a:t>
            </a:r>
            <a:r>
              <a:rPr lang="ru-RU" sz="2000" dirty="0" smtClean="0"/>
              <a:t> 6.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obd-memorial.ru/html/info.htm?id=74312818</a:t>
            </a:r>
            <a:endParaRPr lang="ru-RU" sz="2000" dirty="0" smtClean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latin typeface="Arial Cyr Chuv" pitchFamily="34" charset="-52"/>
              </a:rPr>
              <a:t> </a:t>
            </a:r>
            <a:r>
              <a:rPr lang="ru-RU" sz="2000" dirty="0" smtClean="0"/>
              <a:t> 7</a:t>
            </a:r>
            <a:r>
              <a:rPr lang="ru-RU" sz="2000" dirty="0" smtClean="0">
                <a:latin typeface="Arial Cyr Chuv" pitchFamily="34" charset="-52"/>
              </a:rPr>
              <a:t>. </a:t>
            </a:r>
            <a:r>
              <a:rPr lang="en-US" sz="2000" dirty="0" smtClean="0">
                <a:hlinkClick r:id="rId4"/>
              </a:rPr>
              <a:t>www.obd-memorial.ru</a:t>
            </a:r>
            <a:endParaRPr lang="ru-RU" sz="2000" dirty="0" smtClean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>
                <a:latin typeface="Arial Cyr Chuv" pitchFamily="34" charset="-52"/>
              </a:rPr>
              <a:t> </a:t>
            </a:r>
            <a:r>
              <a:rPr lang="ru-RU" sz="2000" dirty="0" smtClean="0">
                <a:latin typeface="Arial Cyr Chuv" pitchFamily="34" charset="-52"/>
              </a:rPr>
              <a:t> 8. </a:t>
            </a:r>
            <a:r>
              <a:rPr lang="ru-RU" sz="2000" dirty="0" smtClean="0"/>
              <a:t>СОГКУ «Центр патриотического воспитания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96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5256584" cy="4691063"/>
          </a:xfrm>
        </p:spPr>
        <p:txBody>
          <a:bodyPr/>
          <a:lstStyle/>
          <a:p>
            <a:pPr algn="just"/>
            <a:r>
              <a:rPr lang="ru-RU" sz="2400" b="1" dirty="0"/>
              <a:t>Цыпленков Андрей Николаевич</a:t>
            </a:r>
            <a:br>
              <a:rPr lang="ru-RU" sz="2400" b="1" dirty="0"/>
            </a:br>
            <a:r>
              <a:rPr lang="ru-RU" sz="2400" dirty="0"/>
              <a:t>Родился </a:t>
            </a:r>
            <a:r>
              <a:rPr lang="ru-RU" sz="2400" dirty="0" smtClean="0"/>
              <a:t>11.05.1920 </a:t>
            </a:r>
            <a:r>
              <a:rPr lang="ru-RU" sz="2400" dirty="0" err="1" smtClean="0"/>
              <a:t>г.в</a:t>
            </a:r>
            <a:r>
              <a:rPr lang="ru-RU" sz="2400" dirty="0" smtClean="0"/>
              <a:t>  </a:t>
            </a:r>
            <a:r>
              <a:rPr lang="ru-RU" sz="2400" dirty="0"/>
              <a:t>д</a:t>
            </a:r>
            <a:r>
              <a:rPr lang="ru-RU" sz="2400" dirty="0" smtClean="0"/>
              <a:t>. Борки </a:t>
            </a:r>
            <a:r>
              <a:rPr lang="ru-RU" sz="2400" dirty="0" err="1"/>
              <a:t>Кормиловского</a:t>
            </a:r>
            <a:r>
              <a:rPr lang="ru-RU" sz="2400" dirty="0"/>
              <a:t> района Омской области. В 1930г. поступил в школу, а  в 1938г. окончил 8 классов. Через год поступил в Омское военно-пехотное училище имени Фрунзе, где учился до 1940г., после был переведен в пехотное училище </a:t>
            </a:r>
            <a:r>
              <a:rPr lang="ru-RU" sz="2400" dirty="0" err="1" smtClean="0"/>
              <a:t>г.Новосибирска</a:t>
            </a:r>
            <a:r>
              <a:rPr lang="ru-RU" sz="2400" dirty="0"/>
              <a:t>, которое окончил в июне 1941г.</a:t>
            </a:r>
          </a:p>
        </p:txBody>
      </p:sp>
      <p:pic>
        <p:nvPicPr>
          <p:cNvPr id="11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56"/>
          <a:stretch/>
        </p:blipFill>
        <p:spPr>
          <a:xfrm>
            <a:off x="5580112" y="1700808"/>
            <a:ext cx="3095178" cy="4824536"/>
          </a:xfrm>
        </p:spPr>
      </p:pic>
    </p:spTree>
    <p:extLst>
      <p:ext uri="{BB962C8B-B14F-4D97-AF65-F5344CB8AC3E}">
        <p14:creationId xmlns:p14="http://schemas.microsoft.com/office/powerpoint/2010/main" val="29893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2132856"/>
            <a:ext cx="5076056" cy="4525963"/>
          </a:xfrm>
        </p:spPr>
        <p:txBody>
          <a:bodyPr/>
          <a:lstStyle/>
          <a:p>
            <a:r>
              <a:rPr lang="ru-RU" sz="2400" b="1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Омское высшее общевойсковое командное дважды Краснознамённое училище имени М. В. Фрунзе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 — одно из старейших военно-учебных заведений 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hlinkClick r:id="rId2" tooltip="Россия"/>
              </a:rPr>
              <a:t>России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. Основано в 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hlinkClick r:id="rId3" tooltip="1813 год"/>
              </a:rPr>
              <a:t>1813 году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 как войсковое казачье училище. Позже оно было преобразовано в 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hlinkClick r:id="rId4" tooltip="Сибирский кадетский корпус"/>
              </a:rPr>
              <a:t>Сибирский кадетский корпус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541"/>
            <a:ext cx="442391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1" y="4027491"/>
            <a:ext cx="3518674" cy="26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705372"/>
            <a:ext cx="9217024" cy="1003548"/>
          </a:xfrm>
        </p:spPr>
        <p:txBody>
          <a:bodyPr/>
          <a:lstStyle/>
          <a:p>
            <a:r>
              <a:rPr lang="ru-RU" sz="2400" b="1" dirty="0"/>
              <a:t>Новосибирское военно-пехотное училище</a:t>
            </a:r>
            <a:r>
              <a:rPr lang="ru-RU" sz="2400" dirty="0"/>
              <a:t> — </a:t>
            </a:r>
            <a:r>
              <a:rPr lang="ru-RU" sz="2400" b="1" dirty="0"/>
              <a:t>высшее военное заведение, сформированное в 1939 году.</a:t>
            </a:r>
          </a:p>
        </p:txBody>
      </p:sp>
      <p:pic>
        <p:nvPicPr>
          <p:cNvPr id="12" name="Объект 11" descr="https://upload.wikimedia.org/wikipedia/commons/thumb/f/fc/Kadet1.jpg/300px-Kadet1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0" y="2729060"/>
            <a:ext cx="331236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419872" y="270892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Училище 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воспитало сотни талантливых полководцев — 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hlinkClick r:id="rId4" tooltip="Маршал"/>
              </a:rPr>
              <a:t>маршалов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 и 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 tooltip="Генерал"/>
              </a:rPr>
              <a:t>генералов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, 80 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 tooltip="Герой Советского Союза"/>
              </a:rPr>
              <a:t>Героев Советского Союза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, 7 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 tooltip="Герой Российской Федерации"/>
              </a:rPr>
              <a:t>Героев Российской Федерации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 и 5 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 tooltip="Список полных кавалеров ордена Славы"/>
              </a:rPr>
              <a:t>полных кавалеров ордена </a:t>
            </a:r>
            <a:r>
              <a:rPr lang="ru-RU" sz="2400" u="sng" dirty="0" smtClean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 tooltip="Список полных кавалеров ордена Славы"/>
              </a:rPr>
              <a:t>Славы</a:t>
            </a:r>
            <a:r>
              <a:rPr lang="ru-RU" sz="2400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, его 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воспитанники участвовали </a:t>
            </a:r>
            <a:r>
              <a:rPr lang="ru-RU" sz="2400" dirty="0" smtClean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боях и сражениях </a:t>
            </a:r>
            <a:r>
              <a:rPr lang="ru-RU" sz="2400" u="sng" dirty="0">
                <a:solidFill>
                  <a:srgbClr val="0B008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 tooltip="Великая Отечественная война"/>
              </a:rPr>
              <a:t>Великой Отечественной войны</a:t>
            </a:r>
            <a:r>
              <a:rPr lang="ru-RU" sz="2400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</a:rPr>
              <a:t> воспитанники училища руководили подразделениями, частями и соединениями.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8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435280" cy="39512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По приказу НКО, Андрею Николаевичу, присваивают </a:t>
            </a:r>
            <a:r>
              <a:rPr lang="ru-RU" sz="2400" dirty="0"/>
              <a:t>звание  лейтенанта и назначают командиром </a:t>
            </a:r>
            <a:r>
              <a:rPr lang="ru-RU" sz="2400" dirty="0" smtClean="0"/>
              <a:t>627стрелкового полка. Он </a:t>
            </a:r>
            <a:r>
              <a:rPr lang="ru-RU" sz="2400" dirty="0"/>
              <a:t>начинает службу в Харьковском военном округе. В первые же дни войны он оказался на фронте и участвовал в боях на территории Смоленской области под городом Вязьма.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814" r="-3704" b="27705"/>
          <a:stretch/>
        </p:blipFill>
        <p:spPr>
          <a:xfrm>
            <a:off x="0" y="4437112"/>
            <a:ext cx="9519630" cy="1974929"/>
          </a:xfrm>
        </p:spPr>
      </p:pic>
    </p:spTree>
    <p:extLst>
      <p:ext uri="{BB962C8B-B14F-4D97-AF65-F5344CB8AC3E}">
        <p14:creationId xmlns:p14="http://schemas.microsoft.com/office/powerpoint/2010/main" val="38858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00807"/>
            <a:ext cx="8229600" cy="442535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627сп входил в состав 162 стрелковой дивизии, 30 армии Западного фронта. Вела боевые действия на Смоленщине еще с лета 1941 на </a:t>
            </a:r>
            <a:r>
              <a:rPr lang="ru-RU" dirty="0" err="1" smtClean="0"/>
              <a:t>Духовщинском</a:t>
            </a:r>
            <a:r>
              <a:rPr lang="ru-RU" dirty="0" smtClean="0"/>
              <a:t> направлении. Прадедушка, попасть в плен мог в любой день, когда дивизия вела боевые действия на фронте. В октябре 1941г. </a:t>
            </a:r>
            <a:r>
              <a:rPr lang="ru-RU" dirty="0"/>
              <a:t>д</a:t>
            </a:r>
            <a:r>
              <a:rPr lang="ru-RU" dirty="0" smtClean="0"/>
              <a:t>ивизия оказалась на направлении главного удара немцев на </a:t>
            </a:r>
            <a:r>
              <a:rPr lang="ru-RU" dirty="0" err="1" smtClean="0"/>
              <a:t>Холм-жирковском</a:t>
            </a:r>
            <a:r>
              <a:rPr lang="ru-RU" dirty="0" smtClean="0"/>
              <a:t> направлении, дивизия оказалась разрезанной на две части: частично остатки дивизии вышли из окружения, частично дивизия (во главе с начальником штаба дивизии) оказалась в окружении под Вязьмой. Последнее упоминание о боях 162сд в окружении относится к 10 октября 1941г., остатки дивизии вели боевые действия в районе </a:t>
            </a:r>
            <a:r>
              <a:rPr lang="ru-RU" dirty="0" err="1" smtClean="0"/>
              <a:t>Относово-Степаньково</a:t>
            </a:r>
            <a:r>
              <a:rPr lang="ru-RU" dirty="0" smtClean="0"/>
              <a:t> на рубеже реки Вязьма.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784976" cy="432048"/>
          </a:xfrm>
        </p:spPr>
        <p:txBody>
          <a:bodyPr/>
          <a:lstStyle/>
          <a:p>
            <a:r>
              <a:rPr lang="ru-RU" dirty="0" smtClean="0"/>
              <a:t>Карта боевых действий 627сп 162 дивизии под Смоленщиной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595" r="-1792" b="8219"/>
          <a:stretch/>
        </p:blipFill>
        <p:spPr>
          <a:xfrm>
            <a:off x="2929222" y="2348880"/>
            <a:ext cx="3285555" cy="41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77281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+mj-lt"/>
              </a:rPr>
              <a:t>Обобщенный компьютерный банк данных Министерства обороны РФ (ОБД "Мемориал")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57200" y="2877909"/>
            <a:ext cx="8579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+mj-lt"/>
              </a:rPr>
              <a:t>Информация из приказа об исключении из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списков:</a:t>
            </a:r>
          </a:p>
          <a:p>
            <a:r>
              <a:rPr lang="ru-RU" sz="2400" dirty="0" smtClean="0">
                <a:latin typeface="+mj-lt"/>
              </a:rPr>
              <a:t>Фамилия Цыпленков </a:t>
            </a:r>
          </a:p>
          <a:p>
            <a:r>
              <a:rPr lang="ru-RU" sz="2400" dirty="0" err="1" smtClean="0">
                <a:latin typeface="+mj-lt"/>
              </a:rPr>
              <a:t>ИмяАндрей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Отчество Николаевич</a:t>
            </a:r>
          </a:p>
          <a:p>
            <a:r>
              <a:rPr lang="ru-RU" sz="2400" dirty="0" smtClean="0">
                <a:latin typeface="+mj-lt"/>
              </a:rPr>
              <a:t>Дата </a:t>
            </a:r>
            <a:r>
              <a:rPr lang="ru-RU" sz="2400" dirty="0">
                <a:latin typeface="+mj-lt"/>
              </a:rPr>
              <a:t>рождения/Возраст__.__.</a:t>
            </a:r>
            <a:r>
              <a:rPr lang="ru-RU" sz="2400" dirty="0" smtClean="0">
                <a:latin typeface="+mj-lt"/>
              </a:rPr>
              <a:t>1920</a:t>
            </a:r>
          </a:p>
          <a:p>
            <a:r>
              <a:rPr lang="ru-RU" sz="2400" dirty="0" smtClean="0">
                <a:latin typeface="+mj-lt"/>
              </a:rPr>
              <a:t>Последнее </a:t>
            </a:r>
            <a:r>
              <a:rPr lang="ru-RU" sz="2400" dirty="0">
                <a:latin typeface="+mj-lt"/>
              </a:rPr>
              <a:t>место службы627 </a:t>
            </a:r>
            <a:r>
              <a:rPr lang="ru-RU" sz="2400" dirty="0" err="1" smtClean="0">
                <a:latin typeface="+mj-lt"/>
              </a:rPr>
              <a:t>сп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 Воинское звание: Лейтенант</a:t>
            </a:r>
          </a:p>
          <a:p>
            <a:r>
              <a:rPr lang="ru-RU" sz="2400" dirty="0" smtClean="0">
                <a:latin typeface="+mj-lt"/>
              </a:rPr>
              <a:t>Причина выбытия: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пропал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без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вести</a:t>
            </a:r>
          </a:p>
          <a:p>
            <a:r>
              <a:rPr lang="ru-RU" sz="2400" dirty="0" smtClean="0">
                <a:latin typeface="+mj-lt"/>
              </a:rPr>
              <a:t>Дата </a:t>
            </a:r>
            <a:r>
              <a:rPr lang="ru-RU" sz="2400" dirty="0">
                <a:latin typeface="+mj-lt"/>
              </a:rPr>
              <a:t>выбытия__.__.</a:t>
            </a:r>
            <a:r>
              <a:rPr lang="ru-RU" sz="2400" dirty="0" smtClean="0">
                <a:latin typeface="+mj-lt"/>
              </a:rPr>
              <a:t>1941</a:t>
            </a:r>
          </a:p>
        </p:txBody>
      </p:sp>
    </p:spTree>
    <p:extLst>
      <p:ext uri="{BB962C8B-B14F-4D97-AF65-F5344CB8AC3E}">
        <p14:creationId xmlns:p14="http://schemas.microsoft.com/office/powerpoint/2010/main" val="2995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4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922</Words>
  <Application>Microsoft Office PowerPoint</Application>
  <PresentationFormat>Экран (4:3)</PresentationFormat>
  <Paragraphs>82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Cyr Chuv</vt:lpstr>
      <vt:lpstr>Calibri</vt:lpstr>
      <vt:lpstr>Times New Roman</vt:lpstr>
      <vt:lpstr>День Победы_04</vt:lpstr>
      <vt:lpstr>Презентация PowerPoint</vt:lpstr>
      <vt:lpstr>Презентация PowerPoint</vt:lpstr>
      <vt:lpstr> </vt:lpstr>
      <vt:lpstr>Презентация PowerPoint</vt:lpstr>
      <vt:lpstr>Новосибирское военно-пехотное училище — высшее военное заведение, сформированное в 1939 году.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 в истории моей семьи</dc:title>
  <dc:creator>User</dc:creator>
  <cp:lastModifiedBy>1</cp:lastModifiedBy>
  <cp:revision>203</cp:revision>
  <dcterms:created xsi:type="dcterms:W3CDTF">2015-05-05T15:15:21Z</dcterms:created>
  <dcterms:modified xsi:type="dcterms:W3CDTF">2020-02-17T09:05:33Z</dcterms:modified>
</cp:coreProperties>
</file>